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12385675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9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20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4" y="72"/>
      </p:cViewPr>
      <p:guideLst>
        <p:guide orient="horz" pos="2340"/>
        <p:guide pos="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064" y="-120"/>
      </p:cViewPr>
      <p:guideLst>
        <p:guide orient="horz" pos="3620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t" anchorCtr="0" compatLnSpc="1">
            <a:prstTxWarp prst="textNoShape">
              <a:avLst/>
            </a:prstTxWarp>
          </a:bodyPr>
          <a:lstStyle>
            <a:lvl1pPr defTabSz="104616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5" y="0"/>
            <a:ext cx="30368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t" anchorCtr="0" compatLnSpc="1">
            <a:prstTxWarp prst="textNoShape">
              <a:avLst/>
            </a:prstTxWarp>
          </a:bodyPr>
          <a:lstStyle>
            <a:lvl1pPr algn="r" defTabSz="104616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942639"/>
            <a:ext cx="303688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b" anchorCtr="0" compatLnSpc="1">
            <a:prstTxWarp prst="textNoShape">
              <a:avLst/>
            </a:prstTxWarp>
          </a:bodyPr>
          <a:lstStyle>
            <a:lvl1pPr defTabSz="1046163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5" y="10942639"/>
            <a:ext cx="3036887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614" tIns="52307" rIns="104614" bIns="52307" numCol="1" anchor="b" anchorCtr="0" compatLnSpc="1">
            <a:prstTxWarp prst="textNoShape">
              <a:avLst/>
            </a:prstTxWarp>
          </a:bodyPr>
          <a:lstStyle>
            <a:lvl1pPr algn="r" defTabSz="1046163">
              <a:defRPr sz="1400" smtClean="0"/>
            </a:lvl1pPr>
          </a:lstStyle>
          <a:p>
            <a:pPr>
              <a:defRPr/>
            </a:pPr>
            <a:fld id="{408DBBB4-FF9F-4126-B381-43FA404DD185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012128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8" y="2308225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3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75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359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0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400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111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0" y="1733550"/>
            <a:ext cx="11074400" cy="4903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44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3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0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65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4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0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0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5" y="1663700"/>
            <a:ext cx="5438775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5" y="2355850"/>
            <a:ext cx="5438775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60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80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843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0" y="295275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3" y="295275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0" y="1554163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144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3" y="5200650"/>
            <a:ext cx="7385050" cy="61436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3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3" y="5815013"/>
            <a:ext cx="7385050" cy="871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5685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960100" y="95631"/>
            <a:ext cx="1236663" cy="23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SINBA-SIS-15-P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919163" y="694119"/>
            <a:ext cx="112887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08050" y="105156"/>
            <a:ext cx="11299825" cy="7191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29" name="Text Box 28"/>
          <p:cNvSpPr txBox="1">
            <a:spLocks noChangeArrowheads="1"/>
          </p:cNvSpPr>
          <p:nvPr/>
        </p:nvSpPr>
        <p:spPr bwMode="auto">
          <a:xfrm>
            <a:off x="11069638" y="7250494"/>
            <a:ext cx="1236662" cy="46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SIS-2017</a:t>
            </a:r>
          </a:p>
          <a:p>
            <a:pPr algn="r">
              <a:spcBef>
                <a:spcPct val="50000"/>
              </a:spcBef>
              <a:defRPr/>
            </a:pPr>
            <a:endParaRPr lang="es-ES_tradnl" b="1" dirty="0" smtClean="0"/>
          </a:p>
        </p:txBody>
      </p:sp>
      <p:sp>
        <p:nvSpPr>
          <p:cNvPr id="1032" name="Text Box 59"/>
          <p:cNvSpPr txBox="1">
            <a:spLocks noChangeArrowheads="1"/>
          </p:cNvSpPr>
          <p:nvPr userDrawn="1"/>
        </p:nvSpPr>
        <p:spPr bwMode="auto">
          <a:xfrm>
            <a:off x="10526713" y="344043"/>
            <a:ext cx="653801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s-ES_tradnl" sz="800" b="1" smtClean="0"/>
              <a:t>FECHA:</a:t>
            </a:r>
            <a:endParaRPr lang="es-ES" smtClean="0"/>
          </a:p>
        </p:txBody>
      </p:sp>
      <p:sp>
        <p:nvSpPr>
          <p:cNvPr id="1033" name="Text Box 60"/>
          <p:cNvSpPr txBox="1">
            <a:spLocks noChangeArrowheads="1"/>
          </p:cNvSpPr>
          <p:nvPr userDrawn="1"/>
        </p:nvSpPr>
        <p:spPr bwMode="auto">
          <a:xfrm>
            <a:off x="10943931" y="534607"/>
            <a:ext cx="119250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ES_tradnl" sz="700" b="1" smtClean="0"/>
              <a:t>          MES            AÑO</a:t>
            </a:r>
            <a:endParaRPr lang="es-ES" smtClean="0"/>
          </a:p>
        </p:txBody>
      </p:sp>
      <p:sp>
        <p:nvSpPr>
          <p:cNvPr id="1034" name="Rectangle 61"/>
          <p:cNvSpPr>
            <a:spLocks noChangeArrowheads="1"/>
          </p:cNvSpPr>
          <p:nvPr userDrawn="1"/>
        </p:nvSpPr>
        <p:spPr bwMode="auto">
          <a:xfrm>
            <a:off x="11138952" y="292037"/>
            <a:ext cx="983099" cy="266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2548" tIns="51274" rIns="102548" bIns="51274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ES" altLang="es-MX" smtClean="0"/>
          </a:p>
        </p:txBody>
      </p:sp>
      <p:sp>
        <p:nvSpPr>
          <p:cNvPr id="1035" name="Line 62"/>
          <p:cNvSpPr>
            <a:spLocks noChangeShapeType="1"/>
          </p:cNvSpPr>
          <p:nvPr userDrawn="1"/>
        </p:nvSpPr>
        <p:spPr bwMode="auto">
          <a:xfrm flipV="1">
            <a:off x="11639294" y="292418"/>
            <a:ext cx="0" cy="25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2548" tIns="51274" rIns="102548" bIns="51274">
            <a:spAutoFit/>
          </a:bodyPr>
          <a:lstStyle/>
          <a:p>
            <a:endParaRPr lang="es-MX"/>
          </a:p>
        </p:txBody>
      </p:sp>
      <p:sp>
        <p:nvSpPr>
          <p:cNvPr id="1036" name="Line 63"/>
          <p:cNvSpPr>
            <a:spLocks noChangeShapeType="1"/>
          </p:cNvSpPr>
          <p:nvPr userDrawn="1"/>
        </p:nvSpPr>
        <p:spPr bwMode="auto">
          <a:xfrm>
            <a:off x="11875877" y="442913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37" name="Line 64"/>
          <p:cNvSpPr>
            <a:spLocks noChangeShapeType="1"/>
          </p:cNvSpPr>
          <p:nvPr userDrawn="1"/>
        </p:nvSpPr>
        <p:spPr bwMode="auto">
          <a:xfrm>
            <a:off x="11383528" y="441325"/>
            <a:ext cx="0" cy="109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163894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1039813" y="171739"/>
            <a:ext cx="110601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255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255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MX" sz="1400" b="1">
                <a:solidFill>
                  <a:schemeClr val="tx2"/>
                </a:solidFill>
              </a:rPr>
              <a:t>R E P O R T E   D E   A C T I V I D A D E S   D E   H O S P I T A L I Z A C I Ó N</a:t>
            </a:r>
            <a:endParaRPr lang="en-US" altLang="es-MX" sz="1300" b="1">
              <a:solidFill>
                <a:schemeClr val="tx2"/>
              </a:solidFill>
            </a:endParaRPr>
          </a:p>
        </p:txBody>
      </p:sp>
      <p:sp>
        <p:nvSpPr>
          <p:cNvPr id="3074" name="Text Box 88"/>
          <p:cNvSpPr txBox="1">
            <a:spLocks noChangeArrowheads="1"/>
          </p:cNvSpPr>
          <p:nvPr/>
        </p:nvSpPr>
        <p:spPr bwMode="auto">
          <a:xfrm>
            <a:off x="2032000" y="1229014"/>
            <a:ext cx="3008313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I  N  G  R  E  S  O  S</a:t>
            </a:r>
          </a:p>
        </p:txBody>
      </p:sp>
      <p:sp>
        <p:nvSpPr>
          <p:cNvPr id="3075" name="Text Box 50"/>
          <p:cNvSpPr txBox="1">
            <a:spLocks noChangeArrowheads="1"/>
          </p:cNvSpPr>
          <p:nvPr/>
        </p:nvSpPr>
        <p:spPr bwMode="auto">
          <a:xfrm>
            <a:off x="1443038" y="1041689"/>
            <a:ext cx="107426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900" b="1"/>
              <a:t>M O V I M I E N T O    D E    P A C I E N T E S</a:t>
            </a:r>
            <a:r>
              <a:rPr lang="es-ES_tradnl" altLang="es-MX" sz="800" b="1"/>
              <a:t>  </a:t>
            </a:r>
          </a:p>
        </p:txBody>
      </p:sp>
      <p:sp>
        <p:nvSpPr>
          <p:cNvPr id="3077" name="Line 3"/>
          <p:cNvSpPr>
            <a:spLocks noChangeShapeType="1"/>
          </p:cNvSpPr>
          <p:nvPr/>
        </p:nvSpPr>
        <p:spPr bwMode="auto">
          <a:xfrm flipH="1">
            <a:off x="908050" y="1714789"/>
            <a:ext cx="1130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>
            <a:off x="8610600" y="1417927"/>
            <a:ext cx="0" cy="5878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11614150" y="1035339"/>
            <a:ext cx="0" cy="6264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0" name="Line 6"/>
          <p:cNvSpPr>
            <a:spLocks noChangeShapeType="1"/>
          </p:cNvSpPr>
          <p:nvPr/>
        </p:nvSpPr>
        <p:spPr bwMode="auto">
          <a:xfrm>
            <a:off x="6826250" y="1419514"/>
            <a:ext cx="0" cy="586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1" name="Line 7"/>
          <p:cNvSpPr>
            <a:spLocks noChangeShapeType="1"/>
          </p:cNvSpPr>
          <p:nvPr/>
        </p:nvSpPr>
        <p:spPr bwMode="auto">
          <a:xfrm>
            <a:off x="11020425" y="1224252"/>
            <a:ext cx="0" cy="6091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2" name="Line 8"/>
          <p:cNvSpPr>
            <a:spLocks noChangeShapeType="1"/>
          </p:cNvSpPr>
          <p:nvPr/>
        </p:nvSpPr>
        <p:spPr bwMode="auto">
          <a:xfrm>
            <a:off x="9207500" y="1419514"/>
            <a:ext cx="0" cy="586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3" name="Line 9"/>
          <p:cNvSpPr>
            <a:spLocks noChangeShapeType="1"/>
          </p:cNvSpPr>
          <p:nvPr/>
        </p:nvSpPr>
        <p:spPr bwMode="auto">
          <a:xfrm>
            <a:off x="5632450" y="1429039"/>
            <a:ext cx="4763" cy="587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4" name="Line 10"/>
          <p:cNvSpPr>
            <a:spLocks noChangeShapeType="1"/>
          </p:cNvSpPr>
          <p:nvPr/>
        </p:nvSpPr>
        <p:spPr bwMode="auto">
          <a:xfrm>
            <a:off x="6223000" y="1429039"/>
            <a:ext cx="0" cy="5886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5" name="Line 11"/>
          <p:cNvSpPr>
            <a:spLocks noChangeShapeType="1"/>
          </p:cNvSpPr>
          <p:nvPr/>
        </p:nvSpPr>
        <p:spPr bwMode="auto">
          <a:xfrm>
            <a:off x="5024438" y="1221077"/>
            <a:ext cx="0" cy="6075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6" name="Line 12"/>
          <p:cNvSpPr>
            <a:spLocks noChangeShapeType="1"/>
          </p:cNvSpPr>
          <p:nvPr/>
        </p:nvSpPr>
        <p:spPr bwMode="auto">
          <a:xfrm>
            <a:off x="2030413" y="1235364"/>
            <a:ext cx="0" cy="6061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7" name="Text Box 13"/>
          <p:cNvSpPr txBox="1">
            <a:spLocks noChangeArrowheads="1"/>
          </p:cNvSpPr>
          <p:nvPr/>
        </p:nvSpPr>
        <p:spPr bwMode="auto">
          <a:xfrm>
            <a:off x="862013" y="706727"/>
            <a:ext cx="167481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/>
              <a:t>NOMBRE UNIDAD:</a:t>
            </a:r>
            <a:endParaRPr lang="es-ES_tradnl" altLang="es-MX" sz="800" b="1"/>
          </a:p>
        </p:txBody>
      </p:sp>
      <p:sp>
        <p:nvSpPr>
          <p:cNvPr id="3088" name="Line 14"/>
          <p:cNvSpPr>
            <a:spLocks noChangeShapeType="1"/>
          </p:cNvSpPr>
          <p:nvPr/>
        </p:nvSpPr>
        <p:spPr bwMode="auto">
          <a:xfrm>
            <a:off x="901700" y="191322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89" name="Line 15"/>
          <p:cNvSpPr>
            <a:spLocks noChangeShapeType="1"/>
          </p:cNvSpPr>
          <p:nvPr/>
        </p:nvSpPr>
        <p:spPr bwMode="auto">
          <a:xfrm>
            <a:off x="906463" y="232121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0" name="Line 16"/>
          <p:cNvSpPr>
            <a:spLocks noChangeShapeType="1"/>
          </p:cNvSpPr>
          <p:nvPr/>
        </p:nvSpPr>
        <p:spPr bwMode="auto">
          <a:xfrm>
            <a:off x="900113" y="397221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1" name="Line 17"/>
          <p:cNvSpPr>
            <a:spLocks noChangeShapeType="1"/>
          </p:cNvSpPr>
          <p:nvPr/>
        </p:nvSpPr>
        <p:spPr bwMode="auto">
          <a:xfrm>
            <a:off x="906463" y="41849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2" name="Line 18"/>
          <p:cNvSpPr>
            <a:spLocks noChangeShapeType="1"/>
          </p:cNvSpPr>
          <p:nvPr/>
        </p:nvSpPr>
        <p:spPr bwMode="auto">
          <a:xfrm>
            <a:off x="906463" y="6451889"/>
            <a:ext cx="1130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3" name="Line 19"/>
          <p:cNvSpPr>
            <a:spLocks noChangeShapeType="1"/>
          </p:cNvSpPr>
          <p:nvPr/>
        </p:nvSpPr>
        <p:spPr bwMode="auto">
          <a:xfrm>
            <a:off x="900113" y="5829589"/>
            <a:ext cx="1130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4" name="Line 20"/>
          <p:cNvSpPr>
            <a:spLocks noChangeShapeType="1"/>
          </p:cNvSpPr>
          <p:nvPr/>
        </p:nvSpPr>
        <p:spPr bwMode="auto">
          <a:xfrm>
            <a:off x="900113" y="6042314"/>
            <a:ext cx="11306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5" name="Line 21"/>
          <p:cNvSpPr>
            <a:spLocks noChangeShapeType="1"/>
          </p:cNvSpPr>
          <p:nvPr/>
        </p:nvSpPr>
        <p:spPr bwMode="auto">
          <a:xfrm>
            <a:off x="900113" y="6248689"/>
            <a:ext cx="11287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6" name="Line 22"/>
          <p:cNvSpPr>
            <a:spLocks noChangeShapeType="1"/>
          </p:cNvSpPr>
          <p:nvPr/>
        </p:nvSpPr>
        <p:spPr bwMode="auto">
          <a:xfrm>
            <a:off x="906463" y="7072602"/>
            <a:ext cx="11306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7" name="Line 24"/>
          <p:cNvSpPr>
            <a:spLocks noChangeShapeType="1"/>
          </p:cNvSpPr>
          <p:nvPr/>
        </p:nvSpPr>
        <p:spPr bwMode="auto">
          <a:xfrm>
            <a:off x="3821113" y="1417927"/>
            <a:ext cx="0" cy="5888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8" name="Line 25"/>
          <p:cNvSpPr>
            <a:spLocks noChangeShapeType="1"/>
          </p:cNvSpPr>
          <p:nvPr/>
        </p:nvSpPr>
        <p:spPr bwMode="auto">
          <a:xfrm>
            <a:off x="919163" y="377218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099" name="Line 26"/>
          <p:cNvSpPr>
            <a:spLocks noChangeShapeType="1"/>
          </p:cNvSpPr>
          <p:nvPr/>
        </p:nvSpPr>
        <p:spPr bwMode="auto">
          <a:xfrm>
            <a:off x="900113" y="665508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0" name="Line 27"/>
          <p:cNvSpPr>
            <a:spLocks noChangeShapeType="1"/>
          </p:cNvSpPr>
          <p:nvPr/>
        </p:nvSpPr>
        <p:spPr bwMode="auto">
          <a:xfrm>
            <a:off x="900113" y="6870989"/>
            <a:ext cx="11287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1" name="Line 28"/>
          <p:cNvSpPr>
            <a:spLocks noChangeShapeType="1"/>
          </p:cNvSpPr>
          <p:nvPr/>
        </p:nvSpPr>
        <p:spPr bwMode="auto">
          <a:xfrm flipH="1">
            <a:off x="901700" y="1036927"/>
            <a:ext cx="113077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2" name="Line 29"/>
          <p:cNvSpPr>
            <a:spLocks noChangeShapeType="1"/>
          </p:cNvSpPr>
          <p:nvPr/>
        </p:nvSpPr>
        <p:spPr bwMode="auto">
          <a:xfrm>
            <a:off x="9339263" y="713077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3" name="Text Box 32"/>
          <p:cNvSpPr txBox="1">
            <a:spLocks noChangeArrowheads="1"/>
          </p:cNvSpPr>
          <p:nvPr/>
        </p:nvSpPr>
        <p:spPr bwMode="auto">
          <a:xfrm>
            <a:off x="9320213" y="695614"/>
            <a:ext cx="7778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SERVICIO:</a:t>
            </a:r>
          </a:p>
        </p:txBody>
      </p:sp>
      <p:sp>
        <p:nvSpPr>
          <p:cNvPr id="3104" name="Line 35"/>
          <p:cNvSpPr>
            <a:spLocks noChangeShapeType="1"/>
          </p:cNvSpPr>
          <p:nvPr/>
        </p:nvSpPr>
        <p:spPr bwMode="auto">
          <a:xfrm>
            <a:off x="1428750" y="1227427"/>
            <a:ext cx="10183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5" name="Line 36"/>
          <p:cNvSpPr>
            <a:spLocks noChangeShapeType="1"/>
          </p:cNvSpPr>
          <p:nvPr/>
        </p:nvSpPr>
        <p:spPr bwMode="auto">
          <a:xfrm>
            <a:off x="901700" y="2113252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6" name="Line 37"/>
          <p:cNvSpPr>
            <a:spLocks noChangeShapeType="1"/>
          </p:cNvSpPr>
          <p:nvPr/>
        </p:nvSpPr>
        <p:spPr bwMode="auto">
          <a:xfrm>
            <a:off x="2630488" y="1421102"/>
            <a:ext cx="0" cy="5897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7" name="Text Box 49"/>
          <p:cNvSpPr txBox="1">
            <a:spLocks noChangeArrowheads="1"/>
          </p:cNvSpPr>
          <p:nvPr/>
        </p:nvSpPr>
        <p:spPr bwMode="auto">
          <a:xfrm>
            <a:off x="1377950" y="1317914"/>
            <a:ext cx="7223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EXISTENCIA ANTERIOR</a:t>
            </a:r>
          </a:p>
        </p:txBody>
      </p:sp>
      <p:sp>
        <p:nvSpPr>
          <p:cNvPr id="3108" name="Line 53"/>
          <p:cNvSpPr>
            <a:spLocks noChangeShapeType="1"/>
          </p:cNvSpPr>
          <p:nvPr/>
        </p:nvSpPr>
        <p:spPr bwMode="auto">
          <a:xfrm>
            <a:off x="911225" y="2532352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09" name="Line 54"/>
          <p:cNvSpPr>
            <a:spLocks noChangeShapeType="1"/>
          </p:cNvSpPr>
          <p:nvPr/>
        </p:nvSpPr>
        <p:spPr bwMode="auto">
          <a:xfrm>
            <a:off x="915988" y="29403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0" name="Line 55"/>
          <p:cNvSpPr>
            <a:spLocks noChangeShapeType="1"/>
          </p:cNvSpPr>
          <p:nvPr/>
        </p:nvSpPr>
        <p:spPr bwMode="auto">
          <a:xfrm>
            <a:off x="911225" y="273237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1" name="Line 56"/>
          <p:cNvSpPr>
            <a:spLocks noChangeShapeType="1"/>
          </p:cNvSpPr>
          <p:nvPr/>
        </p:nvSpPr>
        <p:spPr bwMode="auto">
          <a:xfrm>
            <a:off x="911225" y="315147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2" name="Line 57"/>
          <p:cNvSpPr>
            <a:spLocks noChangeShapeType="1"/>
          </p:cNvSpPr>
          <p:nvPr/>
        </p:nvSpPr>
        <p:spPr bwMode="auto">
          <a:xfrm>
            <a:off x="915988" y="355946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3" name="Line 58"/>
          <p:cNvSpPr>
            <a:spLocks noChangeShapeType="1"/>
          </p:cNvSpPr>
          <p:nvPr/>
        </p:nvSpPr>
        <p:spPr bwMode="auto">
          <a:xfrm>
            <a:off x="911225" y="3351502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4" name="Line 59"/>
          <p:cNvSpPr>
            <a:spLocks noChangeShapeType="1"/>
          </p:cNvSpPr>
          <p:nvPr/>
        </p:nvSpPr>
        <p:spPr bwMode="auto">
          <a:xfrm>
            <a:off x="909638" y="50104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5" name="Line 60"/>
          <p:cNvSpPr>
            <a:spLocks noChangeShapeType="1"/>
          </p:cNvSpPr>
          <p:nvPr/>
        </p:nvSpPr>
        <p:spPr bwMode="auto">
          <a:xfrm>
            <a:off x="915988" y="52136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6" name="Line 61"/>
          <p:cNvSpPr>
            <a:spLocks noChangeShapeType="1"/>
          </p:cNvSpPr>
          <p:nvPr/>
        </p:nvSpPr>
        <p:spPr bwMode="auto">
          <a:xfrm>
            <a:off x="928688" y="480088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7" name="Line 62"/>
          <p:cNvSpPr>
            <a:spLocks noChangeShapeType="1"/>
          </p:cNvSpPr>
          <p:nvPr/>
        </p:nvSpPr>
        <p:spPr bwMode="auto">
          <a:xfrm>
            <a:off x="925513" y="458816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8" name="Line 63"/>
          <p:cNvSpPr>
            <a:spLocks noChangeShapeType="1"/>
          </p:cNvSpPr>
          <p:nvPr/>
        </p:nvSpPr>
        <p:spPr bwMode="auto">
          <a:xfrm>
            <a:off x="920750" y="4389727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19" name="Line 64"/>
          <p:cNvSpPr>
            <a:spLocks noChangeShapeType="1"/>
          </p:cNvSpPr>
          <p:nvPr/>
        </p:nvSpPr>
        <p:spPr bwMode="auto">
          <a:xfrm>
            <a:off x="919163" y="5420014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0" name="Line 65"/>
          <p:cNvSpPr>
            <a:spLocks noChangeShapeType="1"/>
          </p:cNvSpPr>
          <p:nvPr/>
        </p:nvSpPr>
        <p:spPr bwMode="auto">
          <a:xfrm>
            <a:off x="912813" y="5632739"/>
            <a:ext cx="11299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1" name="Text Box 66"/>
          <p:cNvSpPr txBox="1">
            <a:spLocks noChangeArrowheads="1"/>
          </p:cNvSpPr>
          <p:nvPr/>
        </p:nvSpPr>
        <p:spPr bwMode="auto">
          <a:xfrm>
            <a:off x="928688" y="1289339"/>
            <a:ext cx="47148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D Í A</a:t>
            </a:r>
          </a:p>
        </p:txBody>
      </p:sp>
      <p:sp>
        <p:nvSpPr>
          <p:cNvPr id="3122" name="Text Box 67"/>
          <p:cNvSpPr txBox="1">
            <a:spLocks noChangeArrowheads="1"/>
          </p:cNvSpPr>
          <p:nvPr/>
        </p:nvSpPr>
        <p:spPr bwMode="auto">
          <a:xfrm>
            <a:off x="852488" y="7061489"/>
            <a:ext cx="9477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800" b="1"/>
              <a:t>T O T A L</a:t>
            </a:r>
          </a:p>
        </p:txBody>
      </p:sp>
      <p:sp>
        <p:nvSpPr>
          <p:cNvPr id="3123" name="Line 69"/>
          <p:cNvSpPr>
            <a:spLocks noChangeShapeType="1"/>
          </p:cNvSpPr>
          <p:nvPr/>
        </p:nvSpPr>
        <p:spPr bwMode="auto">
          <a:xfrm>
            <a:off x="1431925" y="1027402"/>
            <a:ext cx="0" cy="62690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4" name="Line 70"/>
          <p:cNvSpPr>
            <a:spLocks noChangeShapeType="1"/>
          </p:cNvSpPr>
          <p:nvPr/>
        </p:nvSpPr>
        <p:spPr bwMode="auto">
          <a:xfrm>
            <a:off x="9809163" y="1222664"/>
            <a:ext cx="0" cy="60642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5" name="Line 71"/>
          <p:cNvSpPr>
            <a:spLocks noChangeShapeType="1"/>
          </p:cNvSpPr>
          <p:nvPr/>
        </p:nvSpPr>
        <p:spPr bwMode="auto">
          <a:xfrm>
            <a:off x="10421938" y="1224252"/>
            <a:ext cx="0" cy="6072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6" name="Line 72"/>
          <p:cNvSpPr>
            <a:spLocks noChangeShapeType="1"/>
          </p:cNvSpPr>
          <p:nvPr/>
        </p:nvSpPr>
        <p:spPr bwMode="auto">
          <a:xfrm>
            <a:off x="3227388" y="1430627"/>
            <a:ext cx="0" cy="5884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7" name="Line 73"/>
          <p:cNvSpPr>
            <a:spLocks noChangeShapeType="1"/>
          </p:cNvSpPr>
          <p:nvPr/>
        </p:nvSpPr>
        <p:spPr bwMode="auto">
          <a:xfrm>
            <a:off x="4425950" y="1414752"/>
            <a:ext cx="0" cy="587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8" name="Line 74"/>
          <p:cNvSpPr>
            <a:spLocks noChangeShapeType="1"/>
          </p:cNvSpPr>
          <p:nvPr/>
        </p:nvSpPr>
        <p:spPr bwMode="auto">
          <a:xfrm>
            <a:off x="7423150" y="1430627"/>
            <a:ext cx="0" cy="5884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29" name="Line 75"/>
          <p:cNvSpPr>
            <a:spLocks noChangeShapeType="1"/>
          </p:cNvSpPr>
          <p:nvPr/>
        </p:nvSpPr>
        <p:spPr bwMode="auto">
          <a:xfrm>
            <a:off x="8020050" y="1421102"/>
            <a:ext cx="0" cy="58943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30" name="Text Box 76"/>
          <p:cNvSpPr txBox="1">
            <a:spLocks noChangeArrowheads="1"/>
          </p:cNvSpPr>
          <p:nvPr/>
        </p:nvSpPr>
        <p:spPr bwMode="auto">
          <a:xfrm>
            <a:off x="1985963" y="1429039"/>
            <a:ext cx="685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CONSULTA</a:t>
            </a:r>
          </a:p>
          <a:p>
            <a:pPr algn="ctr"/>
            <a:r>
              <a:rPr lang="es-ES_tradnl" altLang="es-MX" sz="700" b="1"/>
              <a:t>EXTERNA</a:t>
            </a:r>
          </a:p>
        </p:txBody>
      </p:sp>
      <p:sp>
        <p:nvSpPr>
          <p:cNvPr id="3131" name="Text Box 77"/>
          <p:cNvSpPr txBox="1">
            <a:spLocks noChangeArrowheads="1"/>
          </p:cNvSpPr>
          <p:nvPr/>
        </p:nvSpPr>
        <p:spPr bwMode="auto">
          <a:xfrm>
            <a:off x="2546350" y="1486189"/>
            <a:ext cx="7508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URGENCIAS</a:t>
            </a:r>
          </a:p>
        </p:txBody>
      </p:sp>
      <p:sp>
        <p:nvSpPr>
          <p:cNvPr id="3132" name="Text Box 78"/>
          <p:cNvSpPr txBox="1">
            <a:spLocks noChangeArrowheads="1"/>
          </p:cNvSpPr>
          <p:nvPr/>
        </p:nvSpPr>
        <p:spPr bwMode="auto">
          <a:xfrm>
            <a:off x="3192463" y="1429039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OTRA</a:t>
            </a:r>
          </a:p>
          <a:p>
            <a:pPr algn="ctr"/>
            <a:r>
              <a:rPr lang="es-ES_tradnl" altLang="es-MX" sz="700" b="1"/>
              <a:t>UNIDAD</a:t>
            </a:r>
          </a:p>
        </p:txBody>
      </p:sp>
      <p:sp>
        <p:nvSpPr>
          <p:cNvPr id="3133" name="Text Box 79"/>
          <p:cNvSpPr txBox="1">
            <a:spLocks noChangeArrowheads="1"/>
          </p:cNvSpPr>
          <p:nvPr/>
        </p:nvSpPr>
        <p:spPr bwMode="auto">
          <a:xfrm>
            <a:off x="3762375" y="1429039"/>
            <a:ext cx="7048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OTRO</a:t>
            </a:r>
          </a:p>
          <a:p>
            <a:pPr algn="ctr"/>
            <a:r>
              <a:rPr lang="es-ES_tradnl" altLang="es-MX" sz="700" b="1"/>
              <a:t>SERVICIO</a:t>
            </a:r>
          </a:p>
        </p:txBody>
      </p:sp>
      <p:sp>
        <p:nvSpPr>
          <p:cNvPr id="3134" name="Text Box 80"/>
          <p:cNvSpPr txBox="1">
            <a:spLocks noChangeArrowheads="1"/>
          </p:cNvSpPr>
          <p:nvPr/>
        </p:nvSpPr>
        <p:spPr bwMode="auto">
          <a:xfrm>
            <a:off x="4408488" y="1467139"/>
            <a:ext cx="620712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b="1"/>
              <a:t>T O T A L</a:t>
            </a:r>
          </a:p>
        </p:txBody>
      </p:sp>
      <p:sp>
        <p:nvSpPr>
          <p:cNvPr id="3135" name="Text Box 81"/>
          <p:cNvSpPr txBox="1">
            <a:spLocks noChangeArrowheads="1"/>
          </p:cNvSpPr>
          <p:nvPr/>
        </p:nvSpPr>
        <p:spPr bwMode="auto">
          <a:xfrm>
            <a:off x="4956175" y="1463964"/>
            <a:ext cx="7254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CURACIÓN</a:t>
            </a:r>
          </a:p>
        </p:txBody>
      </p:sp>
      <p:sp>
        <p:nvSpPr>
          <p:cNvPr id="3136" name="Text Box 82"/>
          <p:cNvSpPr txBox="1">
            <a:spLocks noChangeArrowheads="1"/>
          </p:cNvSpPr>
          <p:nvPr/>
        </p:nvSpPr>
        <p:spPr bwMode="auto">
          <a:xfrm>
            <a:off x="5607050" y="1463964"/>
            <a:ext cx="6477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MEJORÍA</a:t>
            </a:r>
          </a:p>
        </p:txBody>
      </p:sp>
      <p:sp>
        <p:nvSpPr>
          <p:cNvPr id="3137" name="Text Box 83"/>
          <p:cNvSpPr txBox="1">
            <a:spLocks noChangeArrowheads="1"/>
          </p:cNvSpPr>
          <p:nvPr/>
        </p:nvSpPr>
        <p:spPr bwMode="auto">
          <a:xfrm>
            <a:off x="6205538" y="1409989"/>
            <a:ext cx="649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VOLUN-TARIO</a:t>
            </a:r>
          </a:p>
        </p:txBody>
      </p:sp>
      <p:sp>
        <p:nvSpPr>
          <p:cNvPr id="3138" name="Text Box 84"/>
          <p:cNvSpPr txBox="1">
            <a:spLocks noChangeArrowheads="1"/>
          </p:cNvSpPr>
          <p:nvPr/>
        </p:nvSpPr>
        <p:spPr bwMode="auto">
          <a:xfrm>
            <a:off x="6813550" y="1384589"/>
            <a:ext cx="6477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b="1"/>
              <a:t>PASE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A OTRA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UNIDAD</a:t>
            </a:r>
          </a:p>
        </p:txBody>
      </p:sp>
      <p:sp>
        <p:nvSpPr>
          <p:cNvPr id="3139" name="Line 85"/>
          <p:cNvSpPr>
            <a:spLocks noChangeShapeType="1"/>
          </p:cNvSpPr>
          <p:nvPr/>
        </p:nvSpPr>
        <p:spPr bwMode="auto">
          <a:xfrm>
            <a:off x="6354763" y="703552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0" name="Text Box 86"/>
          <p:cNvSpPr txBox="1">
            <a:spLocks noChangeArrowheads="1"/>
          </p:cNvSpPr>
          <p:nvPr/>
        </p:nvSpPr>
        <p:spPr bwMode="auto">
          <a:xfrm>
            <a:off x="6335713" y="705139"/>
            <a:ext cx="77787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/>
              <a:t>CLUES:</a:t>
            </a:r>
          </a:p>
        </p:txBody>
      </p:sp>
      <p:sp>
        <p:nvSpPr>
          <p:cNvPr id="3141" name="Line 87"/>
          <p:cNvSpPr>
            <a:spLocks noChangeShapeType="1"/>
          </p:cNvSpPr>
          <p:nvPr/>
        </p:nvSpPr>
        <p:spPr bwMode="auto">
          <a:xfrm>
            <a:off x="2025650" y="1416339"/>
            <a:ext cx="77882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3142" name="Text Box 89"/>
          <p:cNvSpPr txBox="1">
            <a:spLocks noChangeArrowheads="1"/>
          </p:cNvSpPr>
          <p:nvPr/>
        </p:nvSpPr>
        <p:spPr bwMode="auto">
          <a:xfrm>
            <a:off x="7345363" y="1473489"/>
            <a:ext cx="7381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DEFUNCIÓN</a:t>
            </a:r>
          </a:p>
        </p:txBody>
      </p:sp>
      <p:sp>
        <p:nvSpPr>
          <p:cNvPr id="3143" name="Text Box 90"/>
          <p:cNvSpPr txBox="1">
            <a:spLocks noChangeArrowheads="1"/>
          </p:cNvSpPr>
          <p:nvPr/>
        </p:nvSpPr>
        <p:spPr bwMode="auto">
          <a:xfrm>
            <a:off x="7994650" y="1473489"/>
            <a:ext cx="674688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SUBTOTAL</a:t>
            </a:r>
          </a:p>
        </p:txBody>
      </p:sp>
      <p:sp>
        <p:nvSpPr>
          <p:cNvPr id="3144" name="Text Box 91"/>
          <p:cNvSpPr txBox="1">
            <a:spLocks noChangeArrowheads="1"/>
          </p:cNvSpPr>
          <p:nvPr/>
        </p:nvSpPr>
        <p:spPr bwMode="auto">
          <a:xfrm>
            <a:off x="8594725" y="1378239"/>
            <a:ext cx="6477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ES_tradnl" altLang="es-MX" sz="700" b="1"/>
              <a:t>PASE A 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OTRO</a:t>
            </a:r>
          </a:p>
          <a:p>
            <a:pPr algn="ctr">
              <a:lnSpc>
                <a:spcPct val="90000"/>
              </a:lnSpc>
            </a:pPr>
            <a:r>
              <a:rPr lang="es-ES_tradnl" altLang="es-MX" sz="700" b="1"/>
              <a:t>SERVICIO</a:t>
            </a:r>
          </a:p>
        </p:txBody>
      </p:sp>
      <p:sp>
        <p:nvSpPr>
          <p:cNvPr id="3145" name="Text Box 92"/>
          <p:cNvSpPr txBox="1">
            <a:spLocks noChangeArrowheads="1"/>
          </p:cNvSpPr>
          <p:nvPr/>
        </p:nvSpPr>
        <p:spPr bwMode="auto">
          <a:xfrm>
            <a:off x="9170988" y="1462377"/>
            <a:ext cx="6985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TOTAL</a:t>
            </a:r>
          </a:p>
        </p:txBody>
      </p:sp>
      <p:sp>
        <p:nvSpPr>
          <p:cNvPr id="3146" name="Text Box 93"/>
          <p:cNvSpPr txBox="1">
            <a:spLocks noChangeArrowheads="1"/>
          </p:cNvSpPr>
          <p:nvPr/>
        </p:nvSpPr>
        <p:spPr bwMode="auto">
          <a:xfrm>
            <a:off x="9791700" y="1270289"/>
            <a:ext cx="6731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INGRESOS</a:t>
            </a:r>
          </a:p>
          <a:p>
            <a:pPr algn="ctr"/>
            <a:r>
              <a:rPr lang="es-ES_tradnl" altLang="es-MX" sz="700" b="1"/>
              <a:t>EGRESOS</a:t>
            </a:r>
          </a:p>
          <a:p>
            <a:pPr algn="ctr"/>
            <a:r>
              <a:rPr lang="es-ES_tradnl" altLang="es-MX" sz="700" b="1"/>
              <a:t>MISMO DÍA</a:t>
            </a:r>
          </a:p>
        </p:txBody>
      </p:sp>
      <p:sp>
        <p:nvSpPr>
          <p:cNvPr id="3147" name="Text Box 94"/>
          <p:cNvSpPr txBox="1">
            <a:spLocks noChangeArrowheads="1"/>
          </p:cNvSpPr>
          <p:nvPr/>
        </p:nvSpPr>
        <p:spPr bwMode="auto">
          <a:xfrm>
            <a:off x="10358438" y="1311564"/>
            <a:ext cx="731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EXISTENCIA</a:t>
            </a:r>
          </a:p>
          <a:p>
            <a:pPr algn="ctr"/>
            <a:r>
              <a:rPr lang="es-ES_tradnl" altLang="es-MX" sz="700" b="1"/>
              <a:t>ACTUAL</a:t>
            </a:r>
          </a:p>
        </p:txBody>
      </p:sp>
      <p:sp>
        <p:nvSpPr>
          <p:cNvPr id="3148" name="Text Box 95"/>
          <p:cNvSpPr txBox="1">
            <a:spLocks noChangeArrowheads="1"/>
          </p:cNvSpPr>
          <p:nvPr/>
        </p:nvSpPr>
        <p:spPr bwMode="auto">
          <a:xfrm>
            <a:off x="5013325" y="1236952"/>
            <a:ext cx="47879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/>
              <a:t>E  G  R  E  S  O  S</a:t>
            </a:r>
          </a:p>
        </p:txBody>
      </p:sp>
      <p:sp>
        <p:nvSpPr>
          <p:cNvPr id="3149" name="Text Box 96"/>
          <p:cNvSpPr txBox="1">
            <a:spLocks noChangeArrowheads="1"/>
          </p:cNvSpPr>
          <p:nvPr/>
        </p:nvSpPr>
        <p:spPr bwMode="auto">
          <a:xfrm>
            <a:off x="11498263" y="1197264"/>
            <a:ext cx="830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600" b="1"/>
              <a:t>CAMAS</a:t>
            </a:r>
          </a:p>
          <a:p>
            <a:pPr algn="ctr"/>
            <a:r>
              <a:rPr lang="es-ES_tradnl" altLang="es-MX" sz="600" b="1"/>
              <a:t>CENSABLES</a:t>
            </a:r>
          </a:p>
          <a:p>
            <a:pPr algn="ctr"/>
            <a:r>
              <a:rPr lang="es-ES_tradnl" altLang="es-MX" sz="600" b="1"/>
              <a:t>EN SERVICIO</a:t>
            </a:r>
          </a:p>
        </p:txBody>
      </p:sp>
      <p:sp>
        <p:nvSpPr>
          <p:cNvPr id="3150" name="Text Box 97"/>
          <p:cNvSpPr txBox="1">
            <a:spLocks noChangeArrowheads="1"/>
          </p:cNvSpPr>
          <p:nvPr/>
        </p:nvSpPr>
        <p:spPr bwMode="auto">
          <a:xfrm>
            <a:off x="10950575" y="1273464"/>
            <a:ext cx="733425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/>
              <a:t>TOTAL DE</a:t>
            </a:r>
          </a:p>
          <a:p>
            <a:pPr algn="ctr"/>
            <a:r>
              <a:rPr lang="es-ES_tradnl" altLang="es-MX" sz="700" b="1"/>
              <a:t>DÍAS</a:t>
            </a:r>
          </a:p>
          <a:p>
            <a:pPr algn="ctr"/>
            <a:r>
              <a:rPr lang="es-ES_tradnl" altLang="es-MX" sz="700" b="1"/>
              <a:t>PACIENTE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870</TotalTime>
  <Words>130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67</cp:revision>
  <cp:lastPrinted>2016-10-18T01:11:27Z</cp:lastPrinted>
  <dcterms:created xsi:type="dcterms:W3CDTF">1999-08-26T18:48:18Z</dcterms:created>
  <dcterms:modified xsi:type="dcterms:W3CDTF">2016-10-18T01:11:32Z</dcterms:modified>
</cp:coreProperties>
</file>